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7"/>
  </p:notesMasterIdLst>
  <p:sldIdLst>
    <p:sldId id="256" r:id="rId2"/>
    <p:sldId id="257" r:id="rId3"/>
    <p:sldId id="262" r:id="rId4"/>
    <p:sldId id="263" r:id="rId5"/>
    <p:sldId id="264" r:id="rId6"/>
    <p:sldId id="266" r:id="rId7"/>
    <p:sldId id="299" r:id="rId8"/>
    <p:sldId id="258" r:id="rId9"/>
    <p:sldId id="259" r:id="rId10"/>
    <p:sldId id="260" r:id="rId11"/>
    <p:sldId id="261" r:id="rId12"/>
    <p:sldId id="267" r:id="rId13"/>
    <p:sldId id="284" r:id="rId14"/>
    <p:sldId id="285" r:id="rId15"/>
    <p:sldId id="293" r:id="rId16"/>
    <p:sldId id="286" r:id="rId17"/>
    <p:sldId id="287" r:id="rId18"/>
    <p:sldId id="288" r:id="rId19"/>
    <p:sldId id="289" r:id="rId20"/>
    <p:sldId id="295" r:id="rId21"/>
    <p:sldId id="290" r:id="rId22"/>
    <p:sldId id="291" r:id="rId23"/>
    <p:sldId id="294" r:id="rId24"/>
    <p:sldId id="292" r:id="rId25"/>
    <p:sldId id="278" r:id="rId26"/>
    <p:sldId id="279" r:id="rId27"/>
    <p:sldId id="281" r:id="rId28"/>
    <p:sldId id="280" r:id="rId29"/>
    <p:sldId id="282" r:id="rId30"/>
    <p:sldId id="283" r:id="rId31"/>
    <p:sldId id="268" r:id="rId32"/>
    <p:sldId id="270" r:id="rId33"/>
    <p:sldId id="304" r:id="rId34"/>
    <p:sldId id="271" r:id="rId35"/>
    <p:sldId id="273" r:id="rId36"/>
    <p:sldId id="274" r:id="rId37"/>
    <p:sldId id="298" r:id="rId38"/>
    <p:sldId id="300" r:id="rId39"/>
    <p:sldId id="301" r:id="rId40"/>
    <p:sldId id="302" r:id="rId41"/>
    <p:sldId id="276" r:id="rId42"/>
    <p:sldId id="277" r:id="rId43"/>
    <p:sldId id="296" r:id="rId44"/>
    <p:sldId id="297" r:id="rId45"/>
    <p:sldId id="303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567"/>
  </p:normalViewPr>
  <p:slideViewPr>
    <p:cSldViewPr snapToGrid="0" snapToObjects="1">
      <p:cViewPr varScale="1">
        <p:scale>
          <a:sx n="63" d="100"/>
          <a:sy n="63" d="100"/>
        </p:scale>
        <p:origin x="45" y="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37EB33-2553-454E-B436-814E1332907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BC67DB-AF33-8F40-A86D-2AACE5E892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29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C67DB-AF33-8F40-A86D-2AACE5E892C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24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C67DB-AF33-8F40-A86D-2AACE5E892C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62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C67DB-AF33-8F40-A86D-2AACE5E892C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38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BC67DB-AF33-8F40-A86D-2AACE5E892C7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01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149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559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78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817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68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845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539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96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049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87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300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41725C-FEAF-304A-9764-B75622548C12}" type="datetimeFigureOut">
              <a:rPr lang="en-US" smtClean="0"/>
              <a:t>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209D5-4391-4749-AA31-3BF038B9A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510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g"/><Relationship Id="rId4" Type="http://schemas.openxmlformats.org/officeDocument/2006/relationships/image" Target="../media/image5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70372AA-12E1-4094-B31A-1B0F57FC3E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large group of fish&#10;&#10;Description automatically generated with low confidence">
            <a:extLst>
              <a:ext uri="{FF2B5EF4-FFF2-40B4-BE49-F238E27FC236}">
                <a16:creationId xmlns:a16="http://schemas.microsoft.com/office/drawing/2014/main" id="{91CA0892-EBEF-C84C-BB6A-D3BDC6DCF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70" b="14212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A61CCAC-6875-474C-8E9E-F57ABF078C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7" y="-2346"/>
            <a:ext cx="12191999" cy="2155484"/>
          </a:xfrm>
          <a:prstGeom prst="rect">
            <a:avLst/>
          </a:prstGeom>
          <a:gradFill flip="none" rotWithShape="1">
            <a:gsLst>
              <a:gs pos="59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683D043-25BB-4AC9-8130-64117967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3534655"/>
            <a:ext cx="12191999" cy="3323345"/>
          </a:xfrm>
          <a:prstGeom prst="rect">
            <a:avLst/>
          </a:prstGeom>
          <a:gradFill flip="none" rotWithShape="1">
            <a:gsLst>
              <a:gs pos="57000">
                <a:srgbClr val="000000">
                  <a:alpha val="30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A2611F-E2DA-7A47-B5A3-766FFEADDF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220" y="4246536"/>
            <a:ext cx="5056180" cy="1239769"/>
          </a:xfrm>
        </p:spPr>
        <p:txBody>
          <a:bodyPr anchor="b">
            <a:normAutofit/>
          </a:bodyPr>
          <a:lstStyle/>
          <a:p>
            <a:pPr algn="l"/>
            <a:r>
              <a:rPr lang="en-US" sz="5200" dirty="0">
                <a:solidFill>
                  <a:srgbClr val="FFFFFF"/>
                </a:solidFill>
              </a:rPr>
              <a:t>Gulls of Cleveland</a:t>
            </a:r>
          </a:p>
        </p:txBody>
      </p:sp>
    </p:spTree>
    <p:extLst>
      <p:ext uri="{BB962C8B-B14F-4D97-AF65-F5344CB8AC3E}">
        <p14:creationId xmlns:p14="http://schemas.microsoft.com/office/powerpoint/2010/main" val="302679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17D1-5E5D-044A-936A-3ED4B29A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97A7779A-B1A0-5740-A271-DB4BA4763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26" r="1683" b="4281"/>
          <a:stretch/>
        </p:blipFill>
        <p:spPr>
          <a:xfrm>
            <a:off x="0" y="3306006"/>
            <a:ext cx="6096000" cy="3638362"/>
          </a:xfrm>
        </p:spPr>
      </p:pic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F4F15761-A2C9-DC4F-B9A0-41D4C8194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8" t="10157" b="17630"/>
          <a:stretch/>
        </p:blipFill>
        <p:spPr>
          <a:xfrm>
            <a:off x="0" y="0"/>
            <a:ext cx="6214534" cy="3307379"/>
          </a:xfrm>
          <a:prstGeom prst="rect">
            <a:avLst/>
          </a:prstGeom>
        </p:spPr>
      </p:pic>
      <p:pic>
        <p:nvPicPr>
          <p:cNvPr id="9" name="Picture 8" descr="A bird flying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7597FA0-F219-0141-A72E-7B7A343D4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788" b="11524"/>
          <a:stretch/>
        </p:blipFill>
        <p:spPr>
          <a:xfrm>
            <a:off x="6096000" y="3307379"/>
            <a:ext cx="6096000" cy="3636989"/>
          </a:xfrm>
          <a:prstGeom prst="rect">
            <a:avLst/>
          </a:prstGeom>
        </p:spPr>
      </p:pic>
      <p:pic>
        <p:nvPicPr>
          <p:cNvPr id="11" name="Picture 10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4D32E44D-32B4-524C-80D4-89444C6CF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5" t="4190" r="1287" b="13970"/>
          <a:stretch/>
        </p:blipFill>
        <p:spPr>
          <a:xfrm>
            <a:off x="6096000" y="0"/>
            <a:ext cx="6096000" cy="3310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63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D17D1-5E5D-044A-936A-3ED4B29A9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97A7779A-B1A0-5740-A271-DB4BA4763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1720" r="1683" b="15683"/>
          <a:stretch/>
        </p:blipFill>
        <p:spPr>
          <a:xfrm>
            <a:off x="-2918" y="3272133"/>
            <a:ext cx="6159460" cy="3585867"/>
          </a:xfrm>
        </p:spPr>
      </p:pic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F4F15761-A2C9-DC4F-B9A0-41D4C8194A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568" t="10157" b="17630"/>
          <a:stretch/>
        </p:blipFill>
        <p:spPr>
          <a:xfrm>
            <a:off x="0" y="0"/>
            <a:ext cx="6214534" cy="3307379"/>
          </a:xfrm>
          <a:prstGeom prst="rect">
            <a:avLst/>
          </a:prstGeom>
        </p:spPr>
      </p:pic>
      <p:pic>
        <p:nvPicPr>
          <p:cNvPr id="9" name="Picture 8" descr="A bird flying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77597FA0-F219-0141-A72E-7B7A343D478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" r="2789" b="13625"/>
          <a:stretch/>
        </p:blipFill>
        <p:spPr>
          <a:xfrm>
            <a:off x="6124812" y="3310234"/>
            <a:ext cx="6090939" cy="3550622"/>
          </a:xfrm>
          <a:prstGeom prst="rect">
            <a:avLst/>
          </a:prstGeom>
        </p:spPr>
      </p:pic>
      <p:pic>
        <p:nvPicPr>
          <p:cNvPr id="11" name="Picture 10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4D32E44D-32B4-524C-80D4-89444C6CFF2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05" t="4190" r="1287" b="13970"/>
          <a:stretch/>
        </p:blipFill>
        <p:spPr>
          <a:xfrm>
            <a:off x="6093083" y="-1"/>
            <a:ext cx="6090937" cy="3307379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2B31E80-76A3-7B4C-BB24-44FF85B812FF}"/>
              </a:ext>
            </a:extLst>
          </p:cNvPr>
          <p:cNvCxnSpPr>
            <a:cxnSpLocks/>
          </p:cNvCxnSpPr>
          <p:nvPr/>
        </p:nvCxnSpPr>
        <p:spPr>
          <a:xfrm flipV="1">
            <a:off x="1625600" y="2082801"/>
            <a:ext cx="1456267" cy="54667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EC5D064-4B8D-CE44-9D51-4AD5BCA8D5EF}"/>
              </a:ext>
            </a:extLst>
          </p:cNvPr>
          <p:cNvCxnSpPr>
            <a:cxnSpLocks/>
          </p:cNvCxnSpPr>
          <p:nvPr/>
        </p:nvCxnSpPr>
        <p:spPr>
          <a:xfrm flipV="1">
            <a:off x="8695266" y="2545161"/>
            <a:ext cx="1258618" cy="28270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B29BB0F4-48AC-8048-B135-D7254E519C93}"/>
              </a:ext>
            </a:extLst>
          </p:cNvPr>
          <p:cNvCxnSpPr>
            <a:cxnSpLocks/>
          </p:cNvCxnSpPr>
          <p:nvPr/>
        </p:nvCxnSpPr>
        <p:spPr>
          <a:xfrm flipV="1">
            <a:off x="8185808" y="4664353"/>
            <a:ext cx="1466192" cy="395948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6BD97A1-8CCA-6F40-997F-551F10861F13}"/>
              </a:ext>
            </a:extLst>
          </p:cNvPr>
          <p:cNvCxnSpPr>
            <a:cxnSpLocks/>
          </p:cNvCxnSpPr>
          <p:nvPr/>
        </p:nvCxnSpPr>
        <p:spPr>
          <a:xfrm flipV="1">
            <a:off x="1694791" y="6067513"/>
            <a:ext cx="1522543" cy="26555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17683DE-1308-C14A-AEEE-EC076754419E}"/>
              </a:ext>
            </a:extLst>
          </p:cNvPr>
          <p:cNvCxnSpPr>
            <a:cxnSpLocks/>
          </p:cNvCxnSpPr>
          <p:nvPr/>
        </p:nvCxnSpPr>
        <p:spPr>
          <a:xfrm flipH="1" flipV="1">
            <a:off x="3612352" y="2082800"/>
            <a:ext cx="1295398" cy="3937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6C24787-5FC4-F84B-8E8D-6D134FF30740}"/>
              </a:ext>
            </a:extLst>
          </p:cNvPr>
          <p:cNvCxnSpPr>
            <a:cxnSpLocks/>
          </p:cNvCxnSpPr>
          <p:nvPr/>
        </p:nvCxnSpPr>
        <p:spPr>
          <a:xfrm flipH="1" flipV="1">
            <a:off x="3544618" y="6162598"/>
            <a:ext cx="1185333" cy="33027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A94ECE1-809B-3648-872B-E50FB923FB06}"/>
              </a:ext>
            </a:extLst>
          </p:cNvPr>
          <p:cNvCxnSpPr>
            <a:cxnSpLocks/>
          </p:cNvCxnSpPr>
          <p:nvPr/>
        </p:nvCxnSpPr>
        <p:spPr>
          <a:xfrm flipH="1" flipV="1">
            <a:off x="10413271" y="2624142"/>
            <a:ext cx="940529" cy="20372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BFD292C-4CD0-294D-A2D4-004751F2FFE0}"/>
              </a:ext>
            </a:extLst>
          </p:cNvPr>
          <p:cNvCxnSpPr>
            <a:cxnSpLocks/>
          </p:cNvCxnSpPr>
          <p:nvPr/>
        </p:nvCxnSpPr>
        <p:spPr>
          <a:xfrm flipH="1" flipV="1">
            <a:off x="10064681" y="4461492"/>
            <a:ext cx="1289119" cy="40083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950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82B83-FB8C-B340-A221-4F410044E5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picture containing bird, flying, sky, aquatic bird&#10;&#10;Description automatically generated">
            <a:extLst>
              <a:ext uri="{FF2B5EF4-FFF2-40B4-BE49-F238E27FC236}">
                <a16:creationId xmlns:a16="http://schemas.microsoft.com/office/drawing/2014/main" id="{CAD457FC-AAAA-124F-A2C8-907BAA6A33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6061" y="0"/>
            <a:ext cx="6496523" cy="6858000"/>
          </a:xfrm>
        </p:spPr>
      </p:pic>
      <p:pic>
        <p:nvPicPr>
          <p:cNvPr id="10" name="Picture 9" descr="A picture containing bird, outdoor, gull, aquatic bird&#10;&#10;Description automatically generated">
            <a:extLst>
              <a:ext uri="{FF2B5EF4-FFF2-40B4-BE49-F238E27FC236}">
                <a16:creationId xmlns:a16="http://schemas.microsoft.com/office/drawing/2014/main" id="{CF61B13E-72C3-8540-81EF-5365FC7FAD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5"/>
          <a:stretch/>
        </p:blipFill>
        <p:spPr>
          <a:xfrm>
            <a:off x="6404591" y="3627420"/>
            <a:ext cx="5787409" cy="3230580"/>
          </a:xfrm>
          <a:prstGeom prst="rect">
            <a:avLst/>
          </a:prstGeom>
        </p:spPr>
      </p:pic>
      <p:pic>
        <p:nvPicPr>
          <p:cNvPr id="4" name="Picture 3" descr="A picture containing bird, outdoor, standing, aquatic bird&#10;&#10;Description automatically generated">
            <a:extLst>
              <a:ext uri="{FF2B5EF4-FFF2-40B4-BE49-F238E27FC236}">
                <a16:creationId xmlns:a16="http://schemas.microsoft.com/office/drawing/2014/main" id="{C6129213-FED3-AD47-A809-6DD4A32E5E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745" t="25071" r="44356" b="51564"/>
          <a:stretch/>
        </p:blipFill>
        <p:spPr>
          <a:xfrm>
            <a:off x="6404590" y="-48186"/>
            <a:ext cx="5787409" cy="3675606"/>
          </a:xfrm>
          <a:prstGeom prst="rect">
            <a:avLst/>
          </a:prstGeom>
          <a:scene3d>
            <a:camera prst="orthographicFront">
              <a:rot lat="0" lon="1080000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321149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3B2908-8054-F94B-9850-50D4435B4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Great Black-backed Gull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E16C25D6-6086-C147-8F23-508F225E47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31" b="16868"/>
          <a:stretch/>
        </p:blipFill>
        <p:spPr>
          <a:xfrm>
            <a:off x="331567" y="2518393"/>
            <a:ext cx="5455917" cy="381448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Birds flying over water&#10;&#10;Description automatically generated with low confidence">
            <a:extLst>
              <a:ext uri="{FF2B5EF4-FFF2-40B4-BE49-F238E27FC236}">
                <a16:creationId xmlns:a16="http://schemas.microsoft.com/office/drawing/2014/main" id="{4168F910-3F0C-C04E-898E-BFC79DB57E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666103"/>
            <a:ext cx="5455917" cy="351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37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3BF81-5314-674D-B82F-BAD49C097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1</a:t>
            </a:r>
            <a:r>
              <a:rPr lang="en-US" sz="5400" baseline="30000" dirty="0">
                <a:solidFill>
                  <a:srgbClr val="FFFFFF"/>
                </a:solidFill>
              </a:rPr>
              <a:t>st</a:t>
            </a:r>
            <a:r>
              <a:rPr lang="en-US" sz="5400" dirty="0">
                <a:solidFill>
                  <a:srgbClr val="FFFFFF"/>
                </a:solidFill>
              </a:rPr>
              <a:t> cycle (L) and 2</a:t>
            </a:r>
            <a:r>
              <a:rPr lang="en-US" sz="5400" baseline="30000" dirty="0">
                <a:solidFill>
                  <a:srgbClr val="FFFFFF"/>
                </a:solidFill>
              </a:rPr>
              <a:t>nd</a:t>
            </a:r>
            <a:r>
              <a:rPr lang="en-US" sz="5400" dirty="0">
                <a:solidFill>
                  <a:srgbClr val="FFFFFF"/>
                </a:solidFill>
              </a:rPr>
              <a:t> cycle (R)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97C155F5-2039-9D4E-92F2-C1B3CF4979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1" t="4253"/>
          <a:stretch/>
        </p:blipFill>
        <p:spPr>
          <a:xfrm>
            <a:off x="771981" y="2416172"/>
            <a:ext cx="4386436" cy="400828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ird flying over water&#10;&#10;Description automatically generated with low confidence">
            <a:extLst>
              <a:ext uri="{FF2B5EF4-FFF2-40B4-BE49-F238E27FC236}">
                <a16:creationId xmlns:a16="http://schemas.microsoft.com/office/drawing/2014/main" id="{F5F12C48-8B63-234F-89F1-E4A6836F3C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4137" t="-216"/>
          <a:stretch/>
        </p:blipFill>
        <p:spPr>
          <a:xfrm>
            <a:off x="6590450" y="2416167"/>
            <a:ext cx="5144889" cy="400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910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E3849-9FF5-1540-B3F5-5D779EBAC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4710CBE3-F715-4B47-8069-EF6A616552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154" b="5454"/>
          <a:stretch/>
        </p:blipFill>
        <p:spPr>
          <a:xfrm>
            <a:off x="0" y="0"/>
            <a:ext cx="12184293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7A9FFE-BD69-C049-BA13-ACB0A89F59D3}"/>
              </a:ext>
            </a:extLst>
          </p:cNvPr>
          <p:cNvSpPr txBox="1"/>
          <p:nvPr/>
        </p:nvSpPr>
        <p:spPr>
          <a:xfrm>
            <a:off x="1410552" y="612407"/>
            <a:ext cx="21951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massive head and bill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6987328-9077-8746-857F-0775ACE88C6D}"/>
              </a:ext>
            </a:extLst>
          </p:cNvPr>
          <p:cNvCxnSpPr>
            <a:cxnSpLocks/>
          </p:cNvCxnSpPr>
          <p:nvPr/>
        </p:nvCxnSpPr>
        <p:spPr>
          <a:xfrm>
            <a:off x="3338623" y="1382233"/>
            <a:ext cx="1892596" cy="1063255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1706C0DE-551D-DA45-AF6D-01CC9B42675C}"/>
              </a:ext>
            </a:extLst>
          </p:cNvPr>
          <p:cNvSpPr txBox="1"/>
          <p:nvPr/>
        </p:nvSpPr>
        <p:spPr>
          <a:xfrm>
            <a:off x="6645315" y="317520"/>
            <a:ext cx="37107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high contrast between pale head and tail, dark mantle and </a:t>
            </a:r>
            <a:r>
              <a:rPr lang="en-US" sz="2800" dirty="0" err="1"/>
              <a:t>upperwing</a:t>
            </a:r>
            <a:endParaRPr lang="en-US" sz="2800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DA84275-1C64-CA47-8A6B-23924030E48A}"/>
              </a:ext>
            </a:extLst>
          </p:cNvPr>
          <p:cNvCxnSpPr>
            <a:cxnSpLocks/>
          </p:cNvCxnSpPr>
          <p:nvPr/>
        </p:nvCxnSpPr>
        <p:spPr>
          <a:xfrm flipH="1" flipV="1">
            <a:off x="6645315" y="3429000"/>
            <a:ext cx="1855399" cy="1041936"/>
          </a:xfrm>
          <a:prstGeom prst="straightConnector1">
            <a:avLst/>
          </a:prstGeom>
          <a:ln w="635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1067A64-4D73-CC45-AF58-5E3C2BAC4675}"/>
              </a:ext>
            </a:extLst>
          </p:cNvPr>
          <p:cNvSpPr txBox="1"/>
          <p:nvPr/>
        </p:nvSpPr>
        <p:spPr>
          <a:xfrm>
            <a:off x="7860971" y="4470936"/>
            <a:ext cx="37107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broad, blunt-tipped wings</a:t>
            </a:r>
          </a:p>
        </p:txBody>
      </p:sp>
    </p:spTree>
    <p:extLst>
      <p:ext uri="{BB962C8B-B14F-4D97-AF65-F5344CB8AC3E}">
        <p14:creationId xmlns:p14="http://schemas.microsoft.com/office/powerpoint/2010/main" val="423252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5BB3D-DCA6-3448-ABB8-0EB31341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BB6800BF-301C-0A4B-AF4B-B35485091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00" b="11160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4167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wo bird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F9E85C6C-6F81-8C48-900B-F28DF2D8E2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0155CA0-9ECD-1247-8668-105B3DE35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bg1">
                    <a:lumMod val="65000"/>
                    <a:lumOff val="35000"/>
                  </a:schemeClr>
                </a:solidFill>
              </a:rPr>
              <a:t>Lesser Black-backed Gull</a:t>
            </a:r>
          </a:p>
        </p:txBody>
      </p:sp>
    </p:spTree>
    <p:extLst>
      <p:ext uri="{BB962C8B-B14F-4D97-AF65-F5344CB8AC3E}">
        <p14:creationId xmlns:p14="http://schemas.microsoft.com/office/powerpoint/2010/main" val="28969580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B3881-FB2A-644D-828F-670524B86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1</a:t>
            </a:r>
            <a:r>
              <a:rPr lang="en-US" sz="5400" baseline="30000" dirty="0">
                <a:solidFill>
                  <a:srgbClr val="FFFFFF"/>
                </a:solidFill>
              </a:rPr>
              <a:t>st</a:t>
            </a:r>
            <a:r>
              <a:rPr lang="en-US" sz="5400" dirty="0">
                <a:solidFill>
                  <a:srgbClr val="FFFFFF"/>
                </a:solidFill>
              </a:rPr>
              <a:t> cycle (L) and adult breeding (R)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hawk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F63CB4B-74AF-4147-8845-7B67EFE74B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bird, outdoor, standing, gull&#10;&#10;Description automatically generated">
            <a:extLst>
              <a:ext uri="{FF2B5EF4-FFF2-40B4-BE49-F238E27FC236}">
                <a16:creationId xmlns:a16="http://schemas.microsoft.com/office/drawing/2014/main" id="{E08572E2-E460-7044-B773-CAD5E607DF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362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187D6-DF7F-494B-899E-52237AB52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Various ages</a:t>
            </a:r>
          </a:p>
        </p:txBody>
      </p:sp>
      <p:pic>
        <p:nvPicPr>
          <p:cNvPr id="11" name="Picture 10" descr="A bird flying in the sky&#10;&#10;Description automatically generated">
            <a:extLst>
              <a:ext uri="{FF2B5EF4-FFF2-40B4-BE49-F238E27FC236}">
                <a16:creationId xmlns:a16="http://schemas.microsoft.com/office/drawing/2014/main" id="{0F0678FF-319E-E643-AC8C-B5C3853B42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5" r="8151"/>
          <a:stretch/>
        </p:blipFill>
        <p:spPr>
          <a:xfrm>
            <a:off x="8391252" y="667816"/>
            <a:ext cx="3425609" cy="3313232"/>
          </a:xfrm>
          <a:prstGeom prst="rect">
            <a:avLst/>
          </a:prstGeom>
        </p:spPr>
      </p:pic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FEADF633-A9BA-1C47-83A3-45DAD3A08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6052" t="13813" r="41145" b="13446"/>
          <a:stretch/>
        </p:blipFill>
        <p:spPr>
          <a:xfrm>
            <a:off x="671453" y="225635"/>
            <a:ext cx="2700762" cy="39976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EBBF2A0B-7F20-9640-B63B-3A8FD4D854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618" t="6038" r="18117" b="8144"/>
          <a:stretch/>
        </p:blipFill>
        <p:spPr>
          <a:xfrm>
            <a:off x="4397587" y="380198"/>
            <a:ext cx="3423916" cy="3825884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315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3206D-8DCD-3D4D-9B34-478C341AC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A bird flying over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8640DDC5-1900-FA4F-AE32-5BF814857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9719"/>
          <a:stretch/>
        </p:blipFill>
        <p:spPr>
          <a:xfrm>
            <a:off x="6276103" y="0"/>
            <a:ext cx="5915897" cy="3614054"/>
          </a:xfrm>
        </p:spPr>
      </p:pic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022B5536-4BCD-A949-A6B6-E03CC04C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0" t="2905" r="-8693" b="17150"/>
          <a:stretch/>
        </p:blipFill>
        <p:spPr>
          <a:xfrm>
            <a:off x="6276103" y="3614055"/>
            <a:ext cx="6490356" cy="3243946"/>
          </a:xfrm>
          <a:prstGeom prst="rect">
            <a:avLst/>
          </a:prstGeom>
        </p:spPr>
      </p:pic>
      <p:pic>
        <p:nvPicPr>
          <p:cNvPr id="11" name="Picture 10" descr="A bird flying in the sky&#10;&#10;Description automatically generated">
            <a:extLst>
              <a:ext uri="{FF2B5EF4-FFF2-40B4-BE49-F238E27FC236}">
                <a16:creationId xmlns:a16="http://schemas.microsoft.com/office/drawing/2014/main" id="{6596F8DB-AFC6-CF4A-AAF7-634A7DD7AA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85" t="23887" r="2787" b="29993"/>
          <a:stretch/>
        </p:blipFill>
        <p:spPr>
          <a:xfrm>
            <a:off x="0" y="0"/>
            <a:ext cx="6276103" cy="36140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F2D05D-D425-CD42-A506-22C0E94DDF8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257" b="11255"/>
          <a:stretch/>
        </p:blipFill>
        <p:spPr>
          <a:xfrm>
            <a:off x="0" y="3612873"/>
            <a:ext cx="6276102" cy="324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4185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DB822-6E00-9C48-B466-D60F8FDC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hawk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00142191-0BAD-A643-B95C-8A098A200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985" t="21233" r="4923" b="7670"/>
          <a:stretch/>
        </p:blipFill>
        <p:spPr>
          <a:xfrm>
            <a:off x="0" y="0"/>
            <a:ext cx="12192000" cy="687324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57C663-369A-3E4B-8D60-ED37E01E1DC8}"/>
              </a:ext>
            </a:extLst>
          </p:cNvPr>
          <p:cNvSpPr txBox="1"/>
          <p:nvPr/>
        </p:nvSpPr>
        <p:spPr>
          <a:xfrm>
            <a:off x="190406" y="302282"/>
            <a:ext cx="37107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slender, all-black bill with gently sloped forehead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8095983-300A-B347-9DE2-1F6BF988C855}"/>
              </a:ext>
            </a:extLst>
          </p:cNvPr>
          <p:cNvCxnSpPr>
            <a:cxnSpLocks/>
          </p:cNvCxnSpPr>
          <p:nvPr/>
        </p:nvCxnSpPr>
        <p:spPr>
          <a:xfrm>
            <a:off x="2623930" y="1070436"/>
            <a:ext cx="1973163" cy="791495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C03E179-A472-B94D-9078-7D04F9AE8313}"/>
              </a:ext>
            </a:extLst>
          </p:cNvPr>
          <p:cNvSpPr txBox="1"/>
          <p:nvPr/>
        </p:nvSpPr>
        <p:spPr>
          <a:xfrm>
            <a:off x="8212846" y="5169436"/>
            <a:ext cx="3710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dark-handed wing with broad black trailing edge, proportionally narrow and long wing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01D716D-DB68-2C4E-AF8E-49AB83EB74C7}"/>
              </a:ext>
            </a:extLst>
          </p:cNvPr>
          <p:cNvCxnSpPr>
            <a:cxnSpLocks/>
          </p:cNvCxnSpPr>
          <p:nvPr/>
        </p:nvCxnSpPr>
        <p:spPr>
          <a:xfrm flipV="1">
            <a:off x="3180522" y="2567243"/>
            <a:ext cx="2332382" cy="62067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DFB9857-3D63-D746-A7CD-E8E5629C338B}"/>
              </a:ext>
            </a:extLst>
          </p:cNvPr>
          <p:cNvSpPr txBox="1"/>
          <p:nvPr/>
        </p:nvSpPr>
        <p:spPr>
          <a:xfrm>
            <a:off x="384218" y="3016670"/>
            <a:ext cx="37107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Intricate patterning on</a:t>
            </a:r>
          </a:p>
          <a:p>
            <a:r>
              <a:rPr lang="en-US" sz="2000" dirty="0"/>
              <a:t> </a:t>
            </a:r>
            <a:r>
              <a:rPr lang="en-US" sz="2000" dirty="0" err="1"/>
              <a:t>upperwing</a:t>
            </a:r>
            <a:r>
              <a:rPr lang="en-US" sz="2000" dirty="0"/>
              <a:t> coverts and mantle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68FA65C-5A77-6043-88D8-FC976F7C58DC}"/>
              </a:ext>
            </a:extLst>
          </p:cNvPr>
          <p:cNvCxnSpPr>
            <a:cxnSpLocks/>
          </p:cNvCxnSpPr>
          <p:nvPr/>
        </p:nvCxnSpPr>
        <p:spPr>
          <a:xfrm flipH="1">
            <a:off x="8454887" y="1437866"/>
            <a:ext cx="862802" cy="580844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C674D04-24BB-9246-868B-A08B96BE8C5D}"/>
              </a:ext>
            </a:extLst>
          </p:cNvPr>
          <p:cNvSpPr txBox="1"/>
          <p:nvPr/>
        </p:nvSpPr>
        <p:spPr>
          <a:xfrm>
            <a:off x="9317689" y="755901"/>
            <a:ext cx="2476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white ”rump” strongly  contrasting with dark back and thick black tailband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75386A6-DFAA-3B45-94C9-25E103B9BC43}"/>
              </a:ext>
            </a:extLst>
          </p:cNvPr>
          <p:cNvCxnSpPr>
            <a:cxnSpLocks/>
          </p:cNvCxnSpPr>
          <p:nvPr/>
        </p:nvCxnSpPr>
        <p:spPr>
          <a:xfrm flipH="1" flipV="1">
            <a:off x="5671930" y="4386470"/>
            <a:ext cx="2398645" cy="914400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43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BEFBA-D041-B942-B8F6-67E8ECFD76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dolphins jumping out of the water&#10;&#10;Description automatically generated with low confidence">
            <a:extLst>
              <a:ext uri="{FF2B5EF4-FFF2-40B4-BE49-F238E27FC236}">
                <a16:creationId xmlns:a16="http://schemas.microsoft.com/office/drawing/2014/main" id="{4FF78251-1AD4-1F49-93B4-67773FC23D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75" t="5800" b="15636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12459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3A857-88E9-4845-B5CB-74039CD8A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ter, bird, outdoor, aquatic bird&#10;&#10;Description automatically generated">
            <a:extLst>
              <a:ext uri="{FF2B5EF4-FFF2-40B4-BE49-F238E27FC236}">
                <a16:creationId xmlns:a16="http://schemas.microsoft.com/office/drawing/2014/main" id="{E0148738-1D77-2A45-8E15-215EE2CD52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17" t="415"/>
          <a:stretch/>
        </p:blipFill>
        <p:spPr>
          <a:xfrm>
            <a:off x="0" y="0"/>
            <a:ext cx="12252683" cy="6858000"/>
          </a:xfrm>
        </p:spPr>
      </p:pic>
    </p:spTree>
    <p:extLst>
      <p:ext uri="{BB962C8B-B14F-4D97-AF65-F5344CB8AC3E}">
        <p14:creationId xmlns:p14="http://schemas.microsoft.com/office/powerpoint/2010/main" val="40558539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58AA0-F406-4C48-88B7-C5079EF3E1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bird, outdoor, water, aquatic bird&#10;&#10;Description automatically generated">
            <a:extLst>
              <a:ext uri="{FF2B5EF4-FFF2-40B4-BE49-F238E27FC236}">
                <a16:creationId xmlns:a16="http://schemas.microsoft.com/office/drawing/2014/main" id="{BA0CC62F-DE9E-8945-A1F8-D33017AF8A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84" r="7494"/>
          <a:stretch/>
        </p:blipFill>
        <p:spPr>
          <a:xfrm>
            <a:off x="0" y="0"/>
            <a:ext cx="12293600" cy="6858000"/>
          </a:xfrm>
        </p:spPr>
      </p:pic>
    </p:spTree>
    <p:extLst>
      <p:ext uri="{BB962C8B-B14F-4D97-AF65-F5344CB8AC3E}">
        <p14:creationId xmlns:p14="http://schemas.microsoft.com/office/powerpoint/2010/main" val="35737971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14569-1239-B340-A711-4EA4F50EE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 descr="A bird flying in the sky&#10;&#10;Description automatically generated">
            <a:extLst>
              <a:ext uri="{FF2B5EF4-FFF2-40B4-BE49-F238E27FC236}">
                <a16:creationId xmlns:a16="http://schemas.microsoft.com/office/drawing/2014/main" id="{D108EF9E-648A-AF45-BF95-F89C62C81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15"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8336512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FFD395-A7DA-634F-9212-277B58633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Glaucous Gull</a:t>
            </a:r>
          </a:p>
        </p:txBody>
      </p:sp>
      <p:cxnSp>
        <p:nvCxnSpPr>
          <p:cNvPr id="10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white bird flying&#10;&#10;Description automatically generated with low confidence">
            <a:extLst>
              <a:ext uri="{FF2B5EF4-FFF2-40B4-BE49-F238E27FC236}">
                <a16:creationId xmlns:a16="http://schemas.microsoft.com/office/drawing/2014/main" id="{006733B7-9EC0-124B-8CFA-C9561FFE0B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223" y="2431743"/>
            <a:ext cx="5447896" cy="3868006"/>
          </a:xfrm>
          <a:prstGeom prst="rect">
            <a:avLst/>
          </a:prstGeom>
        </p:spPr>
      </p:pic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B73F7E9C-F2C3-9E4E-BE81-6B042CDA68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3" r="4388"/>
          <a:stretch/>
        </p:blipFill>
        <p:spPr>
          <a:xfrm>
            <a:off x="6377850" y="2441872"/>
            <a:ext cx="5569927" cy="381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13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F1793-4FCD-8144-9139-A79C123077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white bird flying&#10;&#10;Description automatically generated with medium confidence">
            <a:extLst>
              <a:ext uri="{FF2B5EF4-FFF2-40B4-BE49-F238E27FC236}">
                <a16:creationId xmlns:a16="http://schemas.microsoft.com/office/drawing/2014/main" id="{9BEBB25B-F8BD-C342-80EE-2F9B53DB1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902" t="2756" r="11811"/>
          <a:stretch/>
        </p:blipFill>
        <p:spPr>
          <a:xfrm>
            <a:off x="0" y="0"/>
            <a:ext cx="6524818" cy="6858000"/>
          </a:xfrm>
        </p:spPr>
      </p:pic>
      <p:pic>
        <p:nvPicPr>
          <p:cNvPr id="7" name="Picture 6" descr="A white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9D8B56F0-5929-984B-B6FA-0277524295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08" t="3266" r="9857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165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9DBF5E-96F7-D24F-95D5-C32D77862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br>
              <a:rPr lang="en-US" sz="4000" dirty="0">
                <a:solidFill>
                  <a:srgbClr val="FFFFFF"/>
                </a:solidFill>
              </a:rPr>
            </a:br>
            <a:r>
              <a:rPr lang="en-US" sz="4000" dirty="0">
                <a:solidFill>
                  <a:srgbClr val="FFFFFF"/>
                </a:solidFill>
              </a:rPr>
              <a:t>1</a:t>
            </a:r>
            <a:r>
              <a:rPr lang="en-US" sz="4000" baseline="30000" dirty="0">
                <a:solidFill>
                  <a:srgbClr val="FFFFFF"/>
                </a:solidFill>
              </a:rPr>
              <a:t>st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cyc</a:t>
            </a:r>
            <a:r>
              <a:rPr lang="en-US" sz="4000" dirty="0">
                <a:solidFill>
                  <a:srgbClr val="FFFFFF"/>
                </a:solidFill>
              </a:rPr>
              <a:t> Iceland Gull (L) and 1</a:t>
            </a:r>
            <a:r>
              <a:rPr lang="en-US" sz="4000" baseline="30000" dirty="0">
                <a:solidFill>
                  <a:srgbClr val="FFFFFF"/>
                </a:solidFill>
              </a:rPr>
              <a:t>st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 dirty="0" err="1">
                <a:solidFill>
                  <a:srgbClr val="FFFFFF"/>
                </a:solidFill>
              </a:rPr>
              <a:t>cyc</a:t>
            </a:r>
            <a:r>
              <a:rPr lang="en-US" sz="4000" dirty="0">
                <a:solidFill>
                  <a:srgbClr val="FFFFFF"/>
                </a:solidFill>
              </a:rPr>
              <a:t> Glaucous Gull (R)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, water, bird, aquatic bird&#10;&#10;Description automatically generated">
            <a:extLst>
              <a:ext uri="{FF2B5EF4-FFF2-40B4-BE49-F238E27FC236}">
                <a16:creationId xmlns:a16="http://schemas.microsoft.com/office/drawing/2014/main" id="{CB2350C3-1634-9D4A-B5A5-D949DC4470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50" t="13681" r="1694" b="6984"/>
          <a:stretch/>
        </p:blipFill>
        <p:spPr>
          <a:xfrm>
            <a:off x="331567" y="2565354"/>
            <a:ext cx="5455917" cy="372056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eagull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CE4E0068-B1FD-964D-8E08-213C1267FA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073" y="2604724"/>
            <a:ext cx="5455917" cy="364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314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64D042-3F0A-0D4C-85D5-D07B01F1D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Iceland Gull (L) and Glaucous Gull (R)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eagull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5304E1F7-D78D-2E4A-9CBF-3724036728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5" t="1" r="4" b="3"/>
          <a:stretch/>
        </p:blipFill>
        <p:spPr>
          <a:xfrm>
            <a:off x="609312" y="2426818"/>
            <a:ext cx="4900428" cy="3997637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ird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5E28BD09-B363-6942-AEB7-A3BE1D3B1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720" t="-1" r="19499" b="-3"/>
          <a:stretch/>
        </p:blipFill>
        <p:spPr>
          <a:xfrm>
            <a:off x="6822928" y="2426818"/>
            <a:ext cx="470020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60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991A3-EC1F-C043-8042-93B119AB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Iceland Gull (L) and Glaucous Gull (R)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3A3EA41B-DDCC-FC44-B64D-504506782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567" y="2475146"/>
            <a:ext cx="5455917" cy="390098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97A54B67-5835-1A46-8526-E1F125791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02" t="11963" r="10309" b="11457"/>
          <a:stretch/>
        </p:blipFill>
        <p:spPr>
          <a:xfrm>
            <a:off x="6445072" y="2596836"/>
            <a:ext cx="5364629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47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D69A1-FCEF-E647-9E17-809EE7EC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Ring-billed Gull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1A84B325-C5B1-3244-AF7C-BDA097C332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2" r="1" b="1"/>
          <a:stretch/>
        </p:blipFill>
        <p:spPr>
          <a:xfrm>
            <a:off x="358863" y="2426818"/>
            <a:ext cx="5401326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white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8A64A18E-BDFF-B043-BCB9-8967E7C2D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1528" r="974" b="2"/>
          <a:stretch/>
        </p:blipFill>
        <p:spPr>
          <a:xfrm>
            <a:off x="6471933" y="2426818"/>
            <a:ext cx="540219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38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CEDD05-38A7-9F4C-8360-9815E7C17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Iceland Gull (</a:t>
            </a:r>
            <a:r>
              <a:rPr lang="en-US" sz="5400" dirty="0" err="1">
                <a:solidFill>
                  <a:srgbClr val="FFFFFF"/>
                </a:solidFill>
              </a:rPr>
              <a:t>Kumlien’s</a:t>
            </a:r>
            <a:r>
              <a:rPr lang="en-US" sz="5400" dirty="0">
                <a:solidFill>
                  <a:srgbClr val="FFFFFF"/>
                </a:solidFill>
              </a:rPr>
              <a:t>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water, outdoor, bird, aquatic bird&#10;&#10;Description automatically generated">
            <a:extLst>
              <a:ext uri="{FF2B5EF4-FFF2-40B4-BE49-F238E27FC236}">
                <a16:creationId xmlns:a16="http://schemas.microsoft.com/office/drawing/2014/main" id="{7C24A7DF-6FFD-4A4D-AF0E-D438998FC6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567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ouple of birds swimming in water&#10;&#10;Description automatically generated with low confidence">
            <a:extLst>
              <a:ext uri="{FF2B5EF4-FFF2-40B4-BE49-F238E27FC236}">
                <a16:creationId xmlns:a16="http://schemas.microsoft.com/office/drawing/2014/main" id="{3065A36A-7880-3846-9DE7-0DE6D12834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445073" y="2611544"/>
            <a:ext cx="5455917" cy="3628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862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951E0E-DD3E-584F-859F-1EAA6A58B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Bonaparte’s Gull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white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ECB9C116-8C4B-424A-AA0E-BCA3DB2330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12" r="1" b="1"/>
          <a:stretch/>
        </p:blipFill>
        <p:spPr>
          <a:xfrm>
            <a:off x="6434349" y="2426817"/>
            <a:ext cx="5401326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bird flying over water&#10;&#10;Description automatically generated with low confidence">
            <a:extLst>
              <a:ext uri="{FF2B5EF4-FFF2-40B4-BE49-F238E27FC236}">
                <a16:creationId xmlns:a16="http://schemas.microsoft.com/office/drawing/2014/main" id="{B914589C-EC2D-B741-9E74-A1D33CD7E5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4190" b="1"/>
          <a:stretch/>
        </p:blipFill>
        <p:spPr>
          <a:xfrm>
            <a:off x="355436" y="2426816"/>
            <a:ext cx="5402216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306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416613CB-E8A3-7243-B33B-A6A95C2D3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73" t="462" r="10878" b="2082"/>
          <a:stretch/>
        </p:blipFill>
        <p:spPr>
          <a:xfrm>
            <a:off x="6274639" y="0"/>
            <a:ext cx="5917361" cy="6858000"/>
          </a:xfrm>
          <a:prstGeom prst="rect">
            <a:avLst/>
          </a:prstGeom>
        </p:spPr>
      </p:pic>
      <p:pic>
        <p:nvPicPr>
          <p:cNvPr id="9" name="Content Placeholder 8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1B874FBB-53BD-1146-8DDA-F47C5D3F8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72" r="14316" b="13129"/>
          <a:stretch/>
        </p:blipFill>
        <p:spPr>
          <a:xfrm>
            <a:off x="-5837" y="0"/>
            <a:ext cx="6301129" cy="6858000"/>
          </a:xfrm>
        </p:spPr>
      </p:pic>
    </p:spTree>
    <p:extLst>
      <p:ext uri="{BB962C8B-B14F-4D97-AF65-F5344CB8AC3E}">
        <p14:creationId xmlns:p14="http://schemas.microsoft.com/office/powerpoint/2010/main" val="4562601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416613CB-E8A3-7243-B33B-A6A95C2D3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73" t="462" r="10878" b="2082"/>
          <a:stretch/>
        </p:blipFill>
        <p:spPr>
          <a:xfrm>
            <a:off x="6274639" y="0"/>
            <a:ext cx="5917361" cy="6858000"/>
          </a:xfrm>
          <a:prstGeom prst="rect">
            <a:avLst/>
          </a:prstGeom>
        </p:spPr>
      </p:pic>
      <p:pic>
        <p:nvPicPr>
          <p:cNvPr id="9" name="Content Placeholder 8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1B874FBB-53BD-1146-8DDA-F47C5D3F8E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2472" r="14316" b="13129"/>
          <a:stretch/>
        </p:blipFill>
        <p:spPr>
          <a:xfrm>
            <a:off x="-5837" y="0"/>
            <a:ext cx="6301129" cy="6858000"/>
          </a:xfr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4A3FDC0-0335-D045-9147-22DB896C95E8}"/>
              </a:ext>
            </a:extLst>
          </p:cNvPr>
          <p:cNvCxnSpPr>
            <a:cxnSpLocks/>
          </p:cNvCxnSpPr>
          <p:nvPr/>
        </p:nvCxnSpPr>
        <p:spPr>
          <a:xfrm flipH="1">
            <a:off x="4192438" y="3429000"/>
            <a:ext cx="2102855" cy="1660585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CB7463F-C9FC-DE41-9D6C-7149AA519977}"/>
              </a:ext>
            </a:extLst>
          </p:cNvPr>
          <p:cNvCxnSpPr>
            <a:cxnSpLocks/>
          </p:cNvCxnSpPr>
          <p:nvPr/>
        </p:nvCxnSpPr>
        <p:spPr>
          <a:xfrm flipV="1">
            <a:off x="6295292" y="1027906"/>
            <a:ext cx="2788551" cy="240109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78E847B-E021-4C4A-8952-AA06E3C365FB}"/>
              </a:ext>
            </a:extLst>
          </p:cNvPr>
          <p:cNvSpPr txBox="1"/>
          <p:nvPr/>
        </p:nvSpPr>
        <p:spPr>
          <a:xfrm>
            <a:off x="5228062" y="1353422"/>
            <a:ext cx="2476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white blaze leading edge of wing on both sides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B1F23D-AD9A-9B49-93D3-17EBE8DDB6AC}"/>
              </a:ext>
            </a:extLst>
          </p:cNvPr>
          <p:cNvSpPr txBox="1"/>
          <p:nvPr/>
        </p:nvSpPr>
        <p:spPr>
          <a:xfrm>
            <a:off x="838200" y="520074"/>
            <a:ext cx="24767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thin black bill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B4FA259-D9E6-644B-BF34-026EC70B6B48}"/>
              </a:ext>
            </a:extLst>
          </p:cNvPr>
          <p:cNvCxnSpPr>
            <a:cxnSpLocks/>
          </p:cNvCxnSpPr>
          <p:nvPr/>
        </p:nvCxnSpPr>
        <p:spPr>
          <a:xfrm>
            <a:off x="1296939" y="1027906"/>
            <a:ext cx="106948" cy="2652554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961CF15-4CF0-B34C-81A2-70A1AC56FB9E}"/>
              </a:ext>
            </a:extLst>
          </p:cNvPr>
          <p:cNvSpPr txBox="1"/>
          <p:nvPr/>
        </p:nvSpPr>
        <p:spPr>
          <a:xfrm>
            <a:off x="3626751" y="325516"/>
            <a:ext cx="2476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narrow, tern-like wings, agile and erratic flight</a:t>
            </a:r>
          </a:p>
        </p:txBody>
      </p:sp>
    </p:spTree>
    <p:extLst>
      <p:ext uri="{BB962C8B-B14F-4D97-AF65-F5344CB8AC3E}">
        <p14:creationId xmlns:p14="http://schemas.microsoft.com/office/powerpoint/2010/main" val="3731011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E7E2-A57C-6143-B39F-661CE9FD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" name="Content Placeholder 12" descr="Two birds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498D376F-23D1-EE4B-A044-179A703241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909175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86F7FB-56E3-8942-86DC-A931311C6771}"/>
              </a:ext>
            </a:extLst>
          </p:cNvPr>
          <p:cNvSpPr txBox="1"/>
          <p:nvPr/>
        </p:nvSpPr>
        <p:spPr>
          <a:xfrm>
            <a:off x="4605792" y="365125"/>
            <a:ext cx="24767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white blaze still prominent on leading edge of wing on both sides</a:t>
            </a:r>
          </a:p>
        </p:txBody>
      </p:sp>
    </p:spTree>
    <p:extLst>
      <p:ext uri="{BB962C8B-B14F-4D97-AF65-F5344CB8AC3E}">
        <p14:creationId xmlns:p14="http://schemas.microsoft.com/office/powerpoint/2010/main" val="111955795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04224-1EE5-7A4E-AC9A-2F06615B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6" y="321211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 conditions</a:t>
            </a:r>
          </a:p>
        </p:txBody>
      </p:sp>
      <p:pic>
        <p:nvPicPr>
          <p:cNvPr id="5" name="Content Placeholder 4" descr="A picture containing water, outdoor, vegetable, wave&#10;&#10;Description automatically generated">
            <a:extLst>
              <a:ext uri="{FF2B5EF4-FFF2-40B4-BE49-F238E27FC236}">
                <a16:creationId xmlns:a16="http://schemas.microsoft.com/office/drawing/2014/main" id="{85025AEA-38DE-C14A-8BAC-8E4F533EA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28959"/>
          <a:stretch/>
        </p:blipFill>
        <p:spPr>
          <a:xfrm>
            <a:off x="609600" y="2423680"/>
            <a:ext cx="5212080" cy="3856948"/>
          </a:xfrm>
          <a:prstGeom prst="rect">
            <a:avLst/>
          </a:prstGeo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3EC25934-6B32-5B4B-B4EF-B12F66CD8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926" b="21463"/>
          <a:stretch/>
        </p:blipFill>
        <p:spPr>
          <a:xfrm>
            <a:off x="6370320" y="2423040"/>
            <a:ext cx="5212080" cy="38575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227E6A-F7E8-5540-942A-02CE7AF30D89}"/>
              </a:ext>
            </a:extLst>
          </p:cNvPr>
          <p:cNvSpPr txBox="1"/>
          <p:nvPr/>
        </p:nvSpPr>
        <p:spPr>
          <a:xfrm>
            <a:off x="609600" y="6387152"/>
            <a:ext cx="360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earth.nullschool.net</a:t>
            </a:r>
            <a:r>
              <a:rPr lang="en-US" sz="1200" dirty="0"/>
              <a:t> 11/17/2020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CE79FF-8B3A-7B4C-9BE0-74E798429F07}"/>
              </a:ext>
            </a:extLst>
          </p:cNvPr>
          <p:cNvSpPr txBox="1"/>
          <p:nvPr/>
        </p:nvSpPr>
        <p:spPr>
          <a:xfrm>
            <a:off x="6370320" y="6387151"/>
            <a:ext cx="36075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Cornell Lab of Ornithology 2021</a:t>
            </a:r>
          </a:p>
        </p:txBody>
      </p:sp>
    </p:spTree>
    <p:extLst>
      <p:ext uri="{BB962C8B-B14F-4D97-AF65-F5344CB8AC3E}">
        <p14:creationId xmlns:p14="http://schemas.microsoft.com/office/powerpoint/2010/main" val="5634494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D03CF-BF3E-3245-AFD1-8483C826B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water, outdoor, bird, aquatic bird&#10;&#10;Description automatically generated">
            <a:extLst>
              <a:ext uri="{FF2B5EF4-FFF2-40B4-BE49-F238E27FC236}">
                <a16:creationId xmlns:a16="http://schemas.microsoft.com/office/drawing/2014/main" id="{90A83CAD-B029-A042-B5EA-E5BA1E18B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2634" r="2401" b="22687"/>
          <a:stretch/>
        </p:blipFill>
        <p:spPr>
          <a:xfrm>
            <a:off x="0" y="3479077"/>
            <a:ext cx="7135091" cy="3378924"/>
          </a:xfrm>
        </p:spPr>
      </p:pic>
      <p:pic>
        <p:nvPicPr>
          <p:cNvPr id="4" name="Picture 3" descr="A picture containing text, outdoor, day&#10;&#10;Description automatically generated">
            <a:extLst>
              <a:ext uri="{FF2B5EF4-FFF2-40B4-BE49-F238E27FC236}">
                <a16:creationId xmlns:a16="http://schemas.microsoft.com/office/drawing/2014/main" id="{FA17CB65-1049-8347-A081-0F1EB7B2A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2192000" cy="3479076"/>
          </a:xfrm>
          <a:prstGeom prst="rect">
            <a:avLst/>
          </a:prstGeom>
        </p:spPr>
      </p:pic>
      <p:pic>
        <p:nvPicPr>
          <p:cNvPr id="7" name="Picture 6" descr="A flock of birds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9A7E4255-1AF8-0B4C-BEB5-16EF7B8E5A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791" t="8284" r="1208" b="4646"/>
          <a:stretch/>
        </p:blipFill>
        <p:spPr>
          <a:xfrm>
            <a:off x="6885709" y="3479076"/>
            <a:ext cx="5306291" cy="337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090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33CD63-F017-C84C-94F4-DD79B00B25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Franklin’s Gull (L) and Laughing Gull (R)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bird, outdoor, aquatic bird, gallinaceous bird&#10;&#10;Description automatically generated">
            <a:extLst>
              <a:ext uri="{FF2B5EF4-FFF2-40B4-BE49-F238E27FC236}">
                <a16:creationId xmlns:a16="http://schemas.microsoft.com/office/drawing/2014/main" id="{C51515D5-6CE2-564D-BA94-65C4FC14C3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9758" y="2604724"/>
            <a:ext cx="5455917" cy="3641824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94D60B49-F8AB-4A45-BCA5-C00FAF43CB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5" t="21290" r="34627" b="24685"/>
          <a:stretch/>
        </p:blipFill>
        <p:spPr>
          <a:xfrm>
            <a:off x="396882" y="2596836"/>
            <a:ext cx="5233289" cy="36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786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9AE2756-0FC4-4155-83E7-58AAAB63E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5689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247AB924-1B87-43FC-B7C7-B112D5C51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606D45-E213-CC45-908F-803EC9401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96" y="5494037"/>
            <a:ext cx="10756970" cy="12327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</a:rPr>
              <a:t>L to R: Black-legged Kittiwake, Sabine’s Gull, Black-headed Gull</a:t>
            </a:r>
          </a:p>
        </p:txBody>
      </p:sp>
      <p:pic>
        <p:nvPicPr>
          <p:cNvPr id="7" name="Picture 6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67B9A6DD-AC49-8A4C-B0F9-A7CD72715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7" b="10666"/>
          <a:stretch/>
        </p:blipFill>
        <p:spPr>
          <a:xfrm>
            <a:off x="434182" y="307731"/>
            <a:ext cx="3197326" cy="3997637"/>
          </a:xfrm>
          <a:prstGeom prst="rect">
            <a:avLst/>
          </a:prstGeom>
        </p:spPr>
      </p:pic>
      <p:pic>
        <p:nvPicPr>
          <p:cNvPr id="5" name="Content Placeholder 4" descr="A seagull flying over the ocean&#10;&#10;Description automatically generated with low confidence">
            <a:extLst>
              <a:ext uri="{FF2B5EF4-FFF2-40B4-BE49-F238E27FC236}">
                <a16:creationId xmlns:a16="http://schemas.microsoft.com/office/drawing/2014/main" id="{2085D6F3-8C08-9445-AB98-8A334D9F76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0858" t="20036" r="14168" b="14294"/>
          <a:stretch/>
        </p:blipFill>
        <p:spPr>
          <a:xfrm>
            <a:off x="4385729" y="937731"/>
            <a:ext cx="3433324" cy="2737636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18DC98F-4057-4645-B948-F604F39A9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34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bird, flying, outdoor, sky&#10;&#10;Description automatically generated">
            <a:extLst>
              <a:ext uri="{FF2B5EF4-FFF2-40B4-BE49-F238E27FC236}">
                <a16:creationId xmlns:a16="http://schemas.microsoft.com/office/drawing/2014/main" id="{600BA3BA-4305-E64D-8925-34735D2E5D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51" t="5324" r="4085" b="5324"/>
          <a:stretch/>
        </p:blipFill>
        <p:spPr>
          <a:xfrm>
            <a:off x="8449725" y="376972"/>
            <a:ext cx="3423916" cy="3903783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AD2B705-4A9B-408D-AA80-4F41045E09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6986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bird, outdoor, aquatic bird, ground&#10;&#10;Description automatically generated">
            <a:extLst>
              <a:ext uri="{FF2B5EF4-FFF2-40B4-BE49-F238E27FC236}">
                <a16:creationId xmlns:a16="http://schemas.microsoft.com/office/drawing/2014/main" id="{9ABCF365-CD1F-554C-8041-393AB82F10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67" t="22587" r="34810" b="8365"/>
          <a:stretch/>
        </p:blipFill>
        <p:spPr>
          <a:xfrm>
            <a:off x="6256859" y="1317369"/>
            <a:ext cx="2648371" cy="19783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70ED24-9DF8-0B42-A42D-15B7373B2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Little Gull</a:t>
            </a:r>
          </a:p>
        </p:txBody>
      </p:sp>
      <p:pic>
        <p:nvPicPr>
          <p:cNvPr id="9" name="Picture 8" descr="A bird flying over water&#10;&#10;Description automatically generated with low confidence">
            <a:extLst>
              <a:ext uri="{FF2B5EF4-FFF2-40B4-BE49-F238E27FC236}">
                <a16:creationId xmlns:a16="http://schemas.microsoft.com/office/drawing/2014/main" id="{6DFE994E-0063-E049-BF78-18273F019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085" t="29286" r="22542" b="30347"/>
          <a:stretch/>
        </p:blipFill>
        <p:spPr>
          <a:xfrm>
            <a:off x="320041" y="1321486"/>
            <a:ext cx="2659472" cy="1970127"/>
          </a:xfrm>
          <a:prstGeom prst="rect">
            <a:avLst/>
          </a:prstGeom>
        </p:spPr>
      </p:pic>
      <p:pic>
        <p:nvPicPr>
          <p:cNvPr id="11" name="Picture 10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B50C835A-AEC7-EF4A-9EF2-9ED9996AF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36" t="7143" r="-5551" b="13333"/>
          <a:stretch/>
        </p:blipFill>
        <p:spPr>
          <a:xfrm>
            <a:off x="3370576" y="940999"/>
            <a:ext cx="2646677" cy="2775728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fish swimming in water&#10;&#10;Description automatically generated with low confidence">
            <a:extLst>
              <a:ext uri="{FF2B5EF4-FFF2-40B4-BE49-F238E27FC236}">
                <a16:creationId xmlns:a16="http://schemas.microsoft.com/office/drawing/2014/main" id="{C72A50F6-BD15-4F47-B29A-B79E80F590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852" t="27380" r="27830" b="35953"/>
          <a:stretch/>
        </p:blipFill>
        <p:spPr>
          <a:xfrm>
            <a:off x="9225269" y="1259871"/>
            <a:ext cx="2648372" cy="213798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99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D69A1-FCEF-E647-9E17-809EE7ECB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755" y="243247"/>
            <a:ext cx="10762488" cy="120700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Ring-billed Gull</a:t>
            </a:r>
          </a:p>
        </p:txBody>
      </p:sp>
      <p:pic>
        <p:nvPicPr>
          <p:cNvPr id="5" name="Content Placeholder 4" descr="A white bird with a yellow beak&#10;&#10;Description automatically generated with medium confidence">
            <a:extLst>
              <a:ext uri="{FF2B5EF4-FFF2-40B4-BE49-F238E27FC236}">
                <a16:creationId xmlns:a16="http://schemas.microsoft.com/office/drawing/2014/main" id="{8A64A18E-BDFF-B043-BCB9-8967E7C2D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2502" b="2"/>
          <a:stretch/>
        </p:blipFill>
        <p:spPr>
          <a:xfrm>
            <a:off x="125468" y="1905933"/>
            <a:ext cx="5970534" cy="4418205"/>
          </a:xfrm>
          <a:prstGeom prst="rect">
            <a:avLst/>
          </a:prstGeom>
        </p:spPr>
      </p:pic>
      <p:pic>
        <p:nvPicPr>
          <p:cNvPr id="7" name="Picture 6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1A84B325-C5B1-3244-AF7C-BDA097C332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12" r="1" b="1"/>
          <a:stretch/>
        </p:blipFill>
        <p:spPr>
          <a:xfrm>
            <a:off x="6095999" y="1905222"/>
            <a:ext cx="5970533" cy="441891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3192233-9C4F-C049-A24B-E1A152933AA5}"/>
              </a:ext>
            </a:extLst>
          </p:cNvPr>
          <p:cNvCxnSpPr>
            <a:cxnSpLocks/>
          </p:cNvCxnSpPr>
          <p:nvPr/>
        </p:nvCxnSpPr>
        <p:spPr>
          <a:xfrm flipV="1">
            <a:off x="6807563" y="2445043"/>
            <a:ext cx="624060" cy="112981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D951E3C-11F9-5D48-BA6C-8379D3F49FC0}"/>
              </a:ext>
            </a:extLst>
          </p:cNvPr>
          <p:cNvSpPr txBox="1"/>
          <p:nvPr/>
        </p:nvSpPr>
        <p:spPr>
          <a:xfrm>
            <a:off x="125467" y="2111414"/>
            <a:ext cx="2812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ringed bill, pale eye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DAB72A-4B2D-0148-954C-3BB8349FA55B}"/>
              </a:ext>
            </a:extLst>
          </p:cNvPr>
          <p:cNvSpPr txBox="1"/>
          <p:nvPr/>
        </p:nvSpPr>
        <p:spPr>
          <a:xfrm>
            <a:off x="6244291" y="3703002"/>
            <a:ext cx="2302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primary spot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E128661-A883-3844-B7F0-D9BC350253A5}"/>
              </a:ext>
            </a:extLst>
          </p:cNvPr>
          <p:cNvCxnSpPr>
            <a:cxnSpLocks/>
          </p:cNvCxnSpPr>
          <p:nvPr/>
        </p:nvCxnSpPr>
        <p:spPr>
          <a:xfrm>
            <a:off x="2172654" y="2573079"/>
            <a:ext cx="1250110" cy="74571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C114835-2753-D74E-8438-831FECFF5689}"/>
              </a:ext>
            </a:extLst>
          </p:cNvPr>
          <p:cNvCxnSpPr>
            <a:cxnSpLocks/>
          </p:cNvCxnSpPr>
          <p:nvPr/>
        </p:nvCxnSpPr>
        <p:spPr>
          <a:xfrm>
            <a:off x="548640" y="2760876"/>
            <a:ext cx="983232" cy="1353803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69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white seagull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473F3170-1265-1A45-8F8A-C4B9D7C0F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486" y="1603137"/>
            <a:ext cx="6726465" cy="4823301"/>
          </a:xfrm>
          <a:prstGeom prst="rect">
            <a:avLst/>
          </a:prstGeom>
        </p:spPr>
      </p:pic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356126C3-B027-F443-80CE-16AD052DAD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50444" y="1603137"/>
            <a:ext cx="3506332" cy="2401704"/>
          </a:xfrm>
          <a:prstGeom prst="rect">
            <a:avLst/>
          </a:prstGeom>
        </p:spPr>
      </p:pic>
      <p:pic>
        <p:nvPicPr>
          <p:cNvPr id="7" name="Picture 6" descr="A bird flying in the sky&#10;&#10;Description automatically generated">
            <a:extLst>
              <a:ext uri="{FF2B5EF4-FFF2-40B4-BE49-F238E27FC236}">
                <a16:creationId xmlns:a16="http://schemas.microsoft.com/office/drawing/2014/main" id="{C05BC36E-CD08-DE46-BA22-C6686959C1E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591"/>
          <a:stretch/>
        </p:blipFill>
        <p:spPr>
          <a:xfrm>
            <a:off x="7450442" y="4103470"/>
            <a:ext cx="3506333" cy="23229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CF258D-5A7B-FA4C-85AD-876B74AF9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2719" y="169396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California Gull</a:t>
            </a:r>
          </a:p>
        </p:txBody>
      </p:sp>
    </p:spTree>
    <p:extLst>
      <p:ext uri="{BB962C8B-B14F-4D97-AF65-F5344CB8AC3E}">
        <p14:creationId xmlns:p14="http://schemas.microsoft.com/office/powerpoint/2010/main" val="33957087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rd flying in the sky&#10;&#10;Description automatically generated with medium confidence">
            <a:extLst>
              <a:ext uri="{FF2B5EF4-FFF2-40B4-BE49-F238E27FC236}">
                <a16:creationId xmlns:a16="http://schemas.microsoft.com/office/drawing/2014/main" id="{03D318BF-B95A-2544-ADA1-EA6E84D1E9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459"/>
          <a:stretch/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07A4A-18A4-6543-93E6-17EF802E62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1198741"/>
            <a:ext cx="5291663" cy="5281611"/>
          </a:xfrm>
        </p:spPr>
        <p:txBody>
          <a:bodyPr>
            <a:normAutofit/>
          </a:bodyPr>
          <a:lstStyle/>
          <a:p>
            <a:r>
              <a:rPr lang="en-US" dirty="0"/>
              <a:t>Dec-May</a:t>
            </a:r>
          </a:p>
          <a:p>
            <a:pPr marL="0" indent="0">
              <a:buNone/>
            </a:pPr>
            <a:r>
              <a:rPr lang="en-US" dirty="0"/>
              <a:t>     - large white-wingers, western/Siberian vagrants, Black-headed Gull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May-Aug</a:t>
            </a:r>
          </a:p>
          <a:p>
            <a:pPr marL="0" indent="0">
              <a:buNone/>
            </a:pPr>
            <a:r>
              <a:rPr lang="en-US" dirty="0"/>
              <a:t>     - Laughing Gull, wandering Black-headed, California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Sep-Nov</a:t>
            </a:r>
          </a:p>
          <a:p>
            <a:pPr marL="0" indent="0">
              <a:buNone/>
            </a:pPr>
            <a:r>
              <a:rPr lang="en-US" dirty="0"/>
              <a:t>      - Little, Sabine’s, Kittiwake</a:t>
            </a:r>
          </a:p>
          <a:p>
            <a:endParaRPr lang="en-US" sz="18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78CEC0B-0BEF-7D4B-9DBB-7463B8AC4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653" y="167952"/>
            <a:ext cx="9504433" cy="8255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Dates of occurrence</a:t>
            </a:r>
          </a:p>
        </p:txBody>
      </p:sp>
    </p:spTree>
    <p:extLst>
      <p:ext uri="{BB962C8B-B14F-4D97-AF65-F5344CB8AC3E}">
        <p14:creationId xmlns:p14="http://schemas.microsoft.com/office/powerpoint/2010/main" val="41666913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1CDCA-F4C5-9B4C-90D6-13C515CA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West side hotspots</a:t>
            </a:r>
          </a:p>
        </p:txBody>
      </p:sp>
      <p:pic>
        <p:nvPicPr>
          <p:cNvPr id="5" name="Content Placeholder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4FF69C7-1169-E446-AE28-BFBDE73984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864" b="19459"/>
          <a:stretch/>
        </p:blipFill>
        <p:spPr>
          <a:xfrm>
            <a:off x="20" y="0"/>
            <a:ext cx="12191980" cy="3890682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F3AB3-9FA1-B645-96C5-9528D8C99C7D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Huntington Reservation/Cahoon Park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Rocky River Park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Lakewood Park</a:t>
            </a:r>
          </a:p>
        </p:txBody>
      </p:sp>
    </p:spTree>
    <p:extLst>
      <p:ext uri="{BB962C8B-B14F-4D97-AF65-F5344CB8AC3E}">
        <p14:creationId xmlns:p14="http://schemas.microsoft.com/office/powerpoint/2010/main" val="13777268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CF24E-C3F4-BB44-A87B-A6BF95922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958" t="23349" r="-3958" b="29109"/>
          <a:stretch/>
        </p:blipFill>
        <p:spPr>
          <a:xfrm>
            <a:off x="555822" y="0"/>
            <a:ext cx="11080356" cy="426720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  <a:scene3d>
            <a:camera prst="orthographicFront">
              <a:rot lat="0" lon="0" rev="21594000"/>
            </a:camera>
            <a:lightRig rig="threePt" dir="t"/>
          </a:scene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1C401F-3A7C-0A4E-B335-83BAA6209084}"/>
              </a:ext>
            </a:extLst>
          </p:cNvPr>
          <p:cNvSpPr txBox="1"/>
          <p:nvPr/>
        </p:nvSpPr>
        <p:spPr>
          <a:xfrm>
            <a:off x="4150765" y="4010025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Euclid Beach/Wildwood Park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Euclid Park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Sims Park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62D70C6-151F-784F-8D0A-648E6608FC55}"/>
              </a:ext>
            </a:extLst>
          </p:cNvPr>
          <p:cNvSpPr txBox="1">
            <a:spLocks/>
          </p:cNvSpPr>
          <p:nvPr/>
        </p:nvSpPr>
        <p:spPr>
          <a:xfrm>
            <a:off x="859878" y="4057650"/>
            <a:ext cx="3290887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East side hotspots</a:t>
            </a:r>
          </a:p>
        </p:txBody>
      </p:sp>
    </p:spTree>
    <p:extLst>
      <p:ext uri="{BB962C8B-B14F-4D97-AF65-F5344CB8AC3E}">
        <p14:creationId xmlns:p14="http://schemas.microsoft.com/office/powerpoint/2010/main" val="35983815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18575-A018-784B-A2A2-7F451DCE0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9611" y="0"/>
            <a:ext cx="10111615" cy="959803"/>
          </a:xfrm>
        </p:spPr>
        <p:txBody>
          <a:bodyPr/>
          <a:lstStyle/>
          <a:p>
            <a:r>
              <a:rPr lang="en-US" dirty="0"/>
              <a:t>Harbor hotspots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700CD0-3833-AB47-8D48-B50B292CAE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77" r="13041"/>
          <a:stretch/>
        </p:blipFill>
        <p:spPr>
          <a:xfrm>
            <a:off x="5465237" y="959803"/>
            <a:ext cx="6199858" cy="54949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70448A-7815-9F42-A01F-28FB48A3DF59}"/>
              </a:ext>
            </a:extLst>
          </p:cNvPr>
          <p:cNvSpPr txBox="1"/>
          <p:nvPr/>
        </p:nvSpPr>
        <p:spPr>
          <a:xfrm>
            <a:off x="526905" y="1400563"/>
            <a:ext cx="7485413" cy="5457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Upper Edgewater/Perkins Beach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Edgewater Beach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Edgewater Fishing Pier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Edgewater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Whiskey Island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Wendy Park/Coast Guard Station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Scranton Flats/Cuyahoga River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Port of Cleveland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East 9</a:t>
            </a:r>
            <a:r>
              <a:rPr lang="en-US" baseline="30000" dirty="0"/>
              <a:t>th</a:t>
            </a:r>
            <a:r>
              <a:rPr lang="en-US" dirty="0"/>
              <a:t> St. Pier and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Burke Lakefront Airport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Cleveland Public Power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E. 55</a:t>
            </a:r>
            <a:r>
              <a:rPr lang="en-US" baseline="30000" dirty="0"/>
              <a:t>th</a:t>
            </a:r>
            <a:r>
              <a:rPr lang="en-US" dirty="0"/>
              <a:t> St.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E. 72</a:t>
            </a:r>
            <a:r>
              <a:rPr lang="en-US" baseline="30000" dirty="0"/>
              <a:t>nd</a:t>
            </a:r>
            <a:r>
              <a:rPr lang="en-US" dirty="0"/>
              <a:t> St.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Gordon Marina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Cleveland Lakefront Nature Preserve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577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" name="Picture 9" descr="A bird flying over water&#10;&#10;Description automatically generated with low confidence">
            <a:extLst>
              <a:ext uri="{FF2B5EF4-FFF2-40B4-BE49-F238E27FC236}">
                <a16:creationId xmlns:a16="http://schemas.microsoft.com/office/drawing/2014/main" id="{A9D9CF28-E2BA-ED40-9E89-FE18AE1BD1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"/>
            <a:ext cx="12192000" cy="685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909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90F80-D0B0-7641-A04F-7BF0902C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BF487B2E-1838-8C4D-BBFB-428513AEC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24" t="1334" r="5602" b="18863"/>
          <a:stretch/>
        </p:blipFill>
        <p:spPr>
          <a:xfrm>
            <a:off x="7459574" y="3627656"/>
            <a:ext cx="4714036" cy="3235686"/>
          </a:xfrm>
          <a:prstGeom prst="rect">
            <a:avLst/>
          </a:prstGeom>
        </p:spPr>
      </p:pic>
      <p:pic>
        <p:nvPicPr>
          <p:cNvPr id="9" name="Picture 8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ADA57658-09C1-0549-862D-15E29F0745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45" b="-468"/>
          <a:stretch/>
        </p:blipFill>
        <p:spPr>
          <a:xfrm>
            <a:off x="7459574" y="0"/>
            <a:ext cx="4714036" cy="3796747"/>
          </a:xfrm>
          <a:prstGeom prst="rect">
            <a:avLst/>
          </a:prstGeom>
        </p:spPr>
      </p:pic>
      <p:pic>
        <p:nvPicPr>
          <p:cNvPr id="17" name="Content Placeholder 16" descr="A picture containing bird, outdoor, standing, aquatic bird&#10;&#10;Description automatically generated">
            <a:extLst>
              <a:ext uri="{FF2B5EF4-FFF2-40B4-BE49-F238E27FC236}">
                <a16:creationId xmlns:a16="http://schemas.microsoft.com/office/drawing/2014/main" id="{5E011B0D-A5E0-534A-BE9C-E97F92C21B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25327" r="3949"/>
          <a:stretch/>
        </p:blipFill>
        <p:spPr>
          <a:xfrm>
            <a:off x="-14437" y="0"/>
            <a:ext cx="7474011" cy="6864427"/>
          </a:xfr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E2A95F80-29FA-0A4E-8043-5BB11AB52A27}"/>
              </a:ext>
            </a:extLst>
          </p:cNvPr>
          <p:cNvSpPr txBox="1">
            <a:spLocks/>
          </p:cNvSpPr>
          <p:nvPr/>
        </p:nvSpPr>
        <p:spPr>
          <a:xfrm>
            <a:off x="-945896" y="-179102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Ring-billed Gull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7F197AC-A3C7-2F46-A0ED-1E0A387A5024}"/>
              </a:ext>
            </a:extLst>
          </p:cNvPr>
          <p:cNvSpPr txBox="1">
            <a:spLocks/>
          </p:cNvSpPr>
          <p:nvPr/>
        </p:nvSpPr>
        <p:spPr>
          <a:xfrm>
            <a:off x="-945896" y="344898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(1</a:t>
            </a:r>
            <a:r>
              <a:rPr lang="en-US" sz="2800" baseline="30000" dirty="0"/>
              <a:t>st</a:t>
            </a:r>
            <a:r>
              <a:rPr lang="en-US" sz="2800" dirty="0"/>
              <a:t> cycle)</a:t>
            </a:r>
          </a:p>
        </p:txBody>
      </p:sp>
    </p:spTree>
    <p:extLst>
      <p:ext uri="{BB962C8B-B14F-4D97-AF65-F5344CB8AC3E}">
        <p14:creationId xmlns:p14="http://schemas.microsoft.com/office/powerpoint/2010/main" val="265509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16" descr="A picture containing bird, outdoor, standing, aquatic bird&#10;&#10;Description automatically generated">
            <a:extLst>
              <a:ext uri="{FF2B5EF4-FFF2-40B4-BE49-F238E27FC236}">
                <a16:creationId xmlns:a16="http://schemas.microsoft.com/office/drawing/2014/main" id="{1F637524-CF48-6647-AD2D-C8062C160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03" t="5599" r="3950"/>
          <a:stretch/>
        </p:blipFill>
        <p:spPr>
          <a:xfrm>
            <a:off x="0" y="0"/>
            <a:ext cx="7701221" cy="6864428"/>
          </a:xfrm>
          <a:prstGeom prst="rect">
            <a:avLst/>
          </a:prstGeom>
        </p:spPr>
      </p:pic>
      <p:pic>
        <p:nvPicPr>
          <p:cNvPr id="7" name="Picture 6" descr="A bird flying in the air&#10;&#10;Description automatically generated with medium confidence">
            <a:extLst>
              <a:ext uri="{FF2B5EF4-FFF2-40B4-BE49-F238E27FC236}">
                <a16:creationId xmlns:a16="http://schemas.microsoft.com/office/drawing/2014/main" id="{BF487B2E-1838-8C4D-BBFB-428513AECB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8" t="1334" r="5602" b="18863"/>
          <a:stretch/>
        </p:blipFill>
        <p:spPr>
          <a:xfrm>
            <a:off x="7702062" y="3551549"/>
            <a:ext cx="4489938" cy="3306451"/>
          </a:xfrm>
          <a:prstGeom prst="rect">
            <a:avLst/>
          </a:prstGeom>
        </p:spPr>
      </p:pic>
      <p:pic>
        <p:nvPicPr>
          <p:cNvPr id="9" name="Picture 8" descr="A bird flying over water&#10;&#10;Description automatically generated with medium confidence">
            <a:extLst>
              <a:ext uri="{FF2B5EF4-FFF2-40B4-BE49-F238E27FC236}">
                <a16:creationId xmlns:a16="http://schemas.microsoft.com/office/drawing/2014/main" id="{ADA57658-09C1-0549-862D-15E29F0745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545" b="-468"/>
          <a:stretch/>
        </p:blipFill>
        <p:spPr>
          <a:xfrm>
            <a:off x="7702063" y="-1"/>
            <a:ext cx="4489938" cy="3616255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FA77A02-DF01-CF4E-9B4A-1ACFF4E3798E}"/>
              </a:ext>
            </a:extLst>
          </p:cNvPr>
          <p:cNvCxnSpPr/>
          <p:nvPr/>
        </p:nvCxnSpPr>
        <p:spPr>
          <a:xfrm>
            <a:off x="529170" y="1052480"/>
            <a:ext cx="397565" cy="123245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7A979AF-A1F2-F540-9EA9-C653141AE949}"/>
              </a:ext>
            </a:extLst>
          </p:cNvPr>
          <p:cNvCxnSpPr>
            <a:cxnSpLocks/>
          </p:cNvCxnSpPr>
          <p:nvPr/>
        </p:nvCxnSpPr>
        <p:spPr>
          <a:xfrm flipH="1">
            <a:off x="2173611" y="1027906"/>
            <a:ext cx="2318877" cy="102790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6954B7-2274-9347-A79C-59E1324A9050}"/>
              </a:ext>
            </a:extLst>
          </p:cNvPr>
          <p:cNvCxnSpPr>
            <a:cxnSpLocks/>
          </p:cNvCxnSpPr>
          <p:nvPr/>
        </p:nvCxnSpPr>
        <p:spPr>
          <a:xfrm>
            <a:off x="5719866" y="1027906"/>
            <a:ext cx="3635149" cy="102790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4E0E06-E17C-7C48-A81B-639853F848EA}"/>
              </a:ext>
            </a:extLst>
          </p:cNvPr>
          <p:cNvCxnSpPr>
            <a:cxnSpLocks/>
          </p:cNvCxnSpPr>
          <p:nvPr/>
        </p:nvCxnSpPr>
        <p:spPr>
          <a:xfrm>
            <a:off x="5163235" y="1664010"/>
            <a:ext cx="3375618" cy="431934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rock in the water&#10;&#10;Description automatically generated with low confidence">
            <a:extLst>
              <a:ext uri="{FF2B5EF4-FFF2-40B4-BE49-F238E27FC236}">
                <a16:creationId xmlns:a16="http://schemas.microsoft.com/office/drawing/2014/main" id="{58BBDD28-18B0-A347-8ABF-363F9469F6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2405" y="285747"/>
            <a:ext cx="2053158" cy="14843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F783935-31BA-8448-ABDF-1E492308DFBB}"/>
              </a:ext>
            </a:extLst>
          </p:cNvPr>
          <p:cNvSpPr txBox="1"/>
          <p:nvPr/>
        </p:nvSpPr>
        <p:spPr>
          <a:xfrm>
            <a:off x="3570752" y="4864214"/>
            <a:ext cx="21951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pinkish legs (yellow on adults)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6A77B6-5AEC-554F-B808-A3C3FA2BB58A}"/>
              </a:ext>
            </a:extLst>
          </p:cNvPr>
          <p:cNvSpPr txBox="1"/>
          <p:nvPr/>
        </p:nvSpPr>
        <p:spPr>
          <a:xfrm>
            <a:off x="2963251" y="379330"/>
            <a:ext cx="219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dark eye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3BC0CB-941E-FE46-9C3D-B4606864E299}"/>
              </a:ext>
            </a:extLst>
          </p:cNvPr>
          <p:cNvSpPr txBox="1"/>
          <p:nvPr/>
        </p:nvSpPr>
        <p:spPr>
          <a:xfrm>
            <a:off x="9997687" y="174832"/>
            <a:ext cx="21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gray mantle and wing coverts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069D20-BB6D-A34B-BBB7-A04FE6F65B15}"/>
              </a:ext>
            </a:extLst>
          </p:cNvPr>
          <p:cNvSpPr txBox="1"/>
          <p:nvPr/>
        </p:nvSpPr>
        <p:spPr>
          <a:xfrm>
            <a:off x="628645" y="584408"/>
            <a:ext cx="21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bicolored pink/black bill</a:t>
            </a:r>
          </a:p>
        </p:txBody>
      </p:sp>
    </p:spTree>
    <p:extLst>
      <p:ext uri="{BB962C8B-B14F-4D97-AF65-F5344CB8AC3E}">
        <p14:creationId xmlns:p14="http://schemas.microsoft.com/office/powerpoint/2010/main" val="2369136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7D7E-FCC0-894A-B48C-FB32EF9F0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bird flying over water&#10;&#10;Description automatically generated with low confidence">
            <a:extLst>
              <a:ext uri="{FF2B5EF4-FFF2-40B4-BE49-F238E27FC236}">
                <a16:creationId xmlns:a16="http://schemas.microsoft.com/office/drawing/2014/main" id="{8CDABDAE-8A94-2B4C-B3FC-F4EAE753AF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942" b="5647"/>
          <a:stretch/>
        </p:blipFill>
        <p:spPr>
          <a:xfrm>
            <a:off x="-1" y="1"/>
            <a:ext cx="12190617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3CCC5AE-20CC-0E46-B9D2-9708EA0E1130}"/>
              </a:ext>
            </a:extLst>
          </p:cNvPr>
          <p:cNvSpPr txBox="1">
            <a:spLocks/>
          </p:cNvSpPr>
          <p:nvPr/>
        </p:nvSpPr>
        <p:spPr>
          <a:xfrm>
            <a:off x="591312" y="-179102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/>
              <a:t>Ring-billed Gull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0377C3A-3E4C-E042-8269-A8A7C5853F81}"/>
              </a:ext>
            </a:extLst>
          </p:cNvPr>
          <p:cNvSpPr txBox="1">
            <a:spLocks/>
          </p:cNvSpPr>
          <p:nvPr/>
        </p:nvSpPr>
        <p:spPr>
          <a:xfrm>
            <a:off x="591312" y="240596"/>
            <a:ext cx="10762488" cy="12070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/>
              <a:t>(2</a:t>
            </a:r>
            <a:r>
              <a:rPr lang="en-US" sz="2800" baseline="30000" dirty="0"/>
              <a:t>nd</a:t>
            </a:r>
            <a:r>
              <a:rPr lang="en-US" sz="2800" dirty="0"/>
              <a:t> cycle breeding)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BD5D6-D3E6-5543-AA33-7361D80F1AE4}"/>
              </a:ext>
            </a:extLst>
          </p:cNvPr>
          <p:cNvSpPr txBox="1"/>
          <p:nvPr/>
        </p:nvSpPr>
        <p:spPr>
          <a:xfrm>
            <a:off x="309960" y="5251132"/>
            <a:ext cx="2572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clean white head in breeding plumage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81A559-2F3C-7D4B-98BF-4F4E4B1ABDD2}"/>
              </a:ext>
            </a:extLst>
          </p:cNvPr>
          <p:cNvSpPr txBox="1"/>
          <p:nvPr/>
        </p:nvSpPr>
        <p:spPr>
          <a:xfrm>
            <a:off x="309960" y="847439"/>
            <a:ext cx="257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adult bill pattern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DE85EF-1DEC-AC45-B60D-8BFD10C2A2A1}"/>
              </a:ext>
            </a:extLst>
          </p:cNvPr>
          <p:cNvCxnSpPr>
            <a:cxnSpLocks/>
          </p:cNvCxnSpPr>
          <p:nvPr/>
        </p:nvCxnSpPr>
        <p:spPr>
          <a:xfrm>
            <a:off x="1013266" y="1447604"/>
            <a:ext cx="2460079" cy="19813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97F686C-82BC-D84E-967D-16911FF9403B}"/>
              </a:ext>
            </a:extLst>
          </p:cNvPr>
          <p:cNvCxnSpPr>
            <a:cxnSpLocks/>
          </p:cNvCxnSpPr>
          <p:nvPr/>
        </p:nvCxnSpPr>
        <p:spPr>
          <a:xfrm>
            <a:off x="10058400" y="1447604"/>
            <a:ext cx="509954" cy="2385842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01CA6D8-C502-0347-80F8-A7EC8523ADB7}"/>
              </a:ext>
            </a:extLst>
          </p:cNvPr>
          <p:cNvCxnSpPr>
            <a:cxnSpLocks/>
          </p:cNvCxnSpPr>
          <p:nvPr/>
        </p:nvCxnSpPr>
        <p:spPr>
          <a:xfrm flipH="1">
            <a:off x="8718657" y="1447604"/>
            <a:ext cx="1339743" cy="838396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1571646-12D1-704F-A64E-1878F3626820}"/>
              </a:ext>
            </a:extLst>
          </p:cNvPr>
          <p:cNvSpPr txBox="1"/>
          <p:nvPr/>
        </p:nvSpPr>
        <p:spPr>
          <a:xfrm>
            <a:off x="8607509" y="348764"/>
            <a:ext cx="31646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solid black wingtips and tailband (lost in adult plumage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ACFFEF-2529-0146-B2FD-584853FA84E7}"/>
              </a:ext>
            </a:extLst>
          </p:cNvPr>
          <p:cNvSpPr txBox="1"/>
          <p:nvPr/>
        </p:nvSpPr>
        <p:spPr>
          <a:xfrm>
            <a:off x="6811519" y="5685494"/>
            <a:ext cx="2572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yellowish legs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96D16D3-635C-8B42-9BCA-782043DD5169}"/>
              </a:ext>
            </a:extLst>
          </p:cNvPr>
          <p:cNvCxnSpPr>
            <a:cxnSpLocks/>
          </p:cNvCxnSpPr>
          <p:nvPr/>
        </p:nvCxnSpPr>
        <p:spPr>
          <a:xfrm flipV="1">
            <a:off x="8097555" y="4308231"/>
            <a:ext cx="1290973" cy="1356847"/>
          </a:xfrm>
          <a:prstGeom prst="straightConnector1">
            <a:avLst/>
          </a:prstGeom>
          <a:ln w="635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90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1CFF-AE6A-8446-97FC-5F3BBB41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213" y="-683588"/>
            <a:ext cx="5712953" cy="1993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Herring Gull</a:t>
            </a:r>
          </a:p>
        </p:txBody>
      </p:sp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20B6F0D9-4BBE-7949-8094-D8EE470E6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" b="15646"/>
          <a:stretch/>
        </p:blipFill>
        <p:spPr>
          <a:xfrm>
            <a:off x="0" y="1724"/>
            <a:ext cx="12188951" cy="685627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7623A81-CE3F-6A4B-85A4-52CD05F7A9C5}"/>
              </a:ext>
            </a:extLst>
          </p:cNvPr>
          <p:cNvSpPr txBox="1">
            <a:spLocks/>
          </p:cNvSpPr>
          <p:nvPr/>
        </p:nvSpPr>
        <p:spPr>
          <a:xfrm>
            <a:off x="-1877535" y="336310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FF"/>
                </a:solidFill>
              </a:rPr>
              <a:t>Herring Gull</a:t>
            </a:r>
          </a:p>
        </p:txBody>
      </p:sp>
    </p:spTree>
    <p:extLst>
      <p:ext uri="{BB962C8B-B14F-4D97-AF65-F5344CB8AC3E}">
        <p14:creationId xmlns:p14="http://schemas.microsoft.com/office/powerpoint/2010/main" val="25711267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1CFF-AE6A-8446-97FC-5F3BBB41F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2213" y="-683588"/>
            <a:ext cx="5712953" cy="199377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Herring Gull</a:t>
            </a:r>
          </a:p>
        </p:txBody>
      </p:sp>
      <p:pic>
        <p:nvPicPr>
          <p:cNvPr id="5" name="Content Placeholder 4" descr="A bird flying in the sky&#10;&#10;Description automatically generated">
            <a:extLst>
              <a:ext uri="{FF2B5EF4-FFF2-40B4-BE49-F238E27FC236}">
                <a16:creationId xmlns:a16="http://schemas.microsoft.com/office/drawing/2014/main" id="{20B6F0D9-4BBE-7949-8094-D8EE470E6A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85" b="15646"/>
          <a:stretch/>
        </p:blipFill>
        <p:spPr>
          <a:xfrm>
            <a:off x="1" y="8"/>
            <a:ext cx="12192000" cy="685799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3C7456E-26A7-CA48-9A03-41CA2700DB16}"/>
              </a:ext>
            </a:extLst>
          </p:cNvPr>
          <p:cNvCxnSpPr>
            <a:cxnSpLocks/>
          </p:cNvCxnSpPr>
          <p:nvPr/>
        </p:nvCxnSpPr>
        <p:spPr>
          <a:xfrm>
            <a:off x="2157550" y="3277927"/>
            <a:ext cx="2987425" cy="2133828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DD6E19FC-DBD3-CC41-8295-75EAEA6C3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472" y="2497409"/>
            <a:ext cx="1298389" cy="1079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3BAF9C1-D1E0-2040-AF40-B6092F41FDEC}"/>
              </a:ext>
            </a:extLst>
          </p:cNvPr>
          <p:cNvSpPr txBox="1"/>
          <p:nvPr/>
        </p:nvSpPr>
        <p:spPr>
          <a:xfrm>
            <a:off x="144681" y="2450554"/>
            <a:ext cx="1387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pale eye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CD9788-DD45-4E48-9537-717D6CF575C9}"/>
              </a:ext>
            </a:extLst>
          </p:cNvPr>
          <p:cNvSpPr txBox="1"/>
          <p:nvPr/>
        </p:nvSpPr>
        <p:spPr>
          <a:xfrm>
            <a:off x="204814" y="4803371"/>
            <a:ext cx="21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red lower mandible spot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20FC93C-FAE3-FE44-9370-3BD061DF8151}"/>
              </a:ext>
            </a:extLst>
          </p:cNvPr>
          <p:cNvCxnSpPr>
            <a:cxnSpLocks/>
          </p:cNvCxnSpPr>
          <p:nvPr/>
        </p:nvCxnSpPr>
        <p:spPr>
          <a:xfrm flipH="1">
            <a:off x="8806832" y="4968062"/>
            <a:ext cx="1248247" cy="737769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8576E8D-8076-2343-8C45-F86A1524F1AB}"/>
              </a:ext>
            </a:extLst>
          </p:cNvPr>
          <p:cNvSpPr txBox="1"/>
          <p:nvPr/>
        </p:nvSpPr>
        <p:spPr>
          <a:xfrm>
            <a:off x="10093759" y="4506397"/>
            <a:ext cx="2195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pink feet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3E93B35-A077-E24C-8C2F-FDC6A5B98283}"/>
              </a:ext>
            </a:extLst>
          </p:cNvPr>
          <p:cNvCxnSpPr>
            <a:cxnSpLocks/>
          </p:cNvCxnSpPr>
          <p:nvPr/>
        </p:nvCxnSpPr>
        <p:spPr>
          <a:xfrm flipH="1" flipV="1">
            <a:off x="8179010" y="1095445"/>
            <a:ext cx="1776799" cy="1719402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619BDEA-3BAC-2D4A-9F8B-0D117EDCAF02}"/>
              </a:ext>
            </a:extLst>
          </p:cNvPr>
          <p:cNvSpPr txBox="1"/>
          <p:nvPr/>
        </p:nvSpPr>
        <p:spPr>
          <a:xfrm>
            <a:off x="10045302" y="2399348"/>
            <a:ext cx="2195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primary spots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ECE8632-4BAB-8948-A660-2140C564A64D}"/>
              </a:ext>
            </a:extLst>
          </p:cNvPr>
          <p:cNvSpPr txBox="1">
            <a:spLocks/>
          </p:cNvSpPr>
          <p:nvPr/>
        </p:nvSpPr>
        <p:spPr>
          <a:xfrm>
            <a:off x="-1918665" y="164998"/>
            <a:ext cx="11139854" cy="930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FFFFFF"/>
                </a:solidFill>
              </a:rPr>
              <a:t>Herring Gull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48E8C10-2121-D441-B4D0-8A8B33A8C84D}"/>
              </a:ext>
            </a:extLst>
          </p:cNvPr>
          <p:cNvCxnSpPr>
            <a:cxnSpLocks/>
          </p:cNvCxnSpPr>
          <p:nvPr/>
        </p:nvCxnSpPr>
        <p:spPr>
          <a:xfrm>
            <a:off x="2157550" y="5336946"/>
            <a:ext cx="2356393" cy="368885"/>
          </a:xfrm>
          <a:prstGeom prst="straightConnector1">
            <a:avLst/>
          </a:prstGeom>
          <a:ln w="63500">
            <a:solidFill>
              <a:srgbClr val="FF0000"/>
            </a:solidFill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0540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424</Words>
  <Application>Microsoft Office PowerPoint</Application>
  <PresentationFormat>Widescreen</PresentationFormat>
  <Paragraphs>92</Paragraphs>
  <Slides>45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Gulls of Cleveland</vt:lpstr>
      <vt:lpstr>PowerPoint Presentation</vt:lpstr>
      <vt:lpstr>Ring-billed Gull</vt:lpstr>
      <vt:lpstr>Ring-billed Gull</vt:lpstr>
      <vt:lpstr>PowerPoint Presentation</vt:lpstr>
      <vt:lpstr>PowerPoint Presentation</vt:lpstr>
      <vt:lpstr>PowerPoint Presentation</vt:lpstr>
      <vt:lpstr>Herring Gull</vt:lpstr>
      <vt:lpstr>Herring Gull</vt:lpstr>
      <vt:lpstr>PowerPoint Presentation</vt:lpstr>
      <vt:lpstr>PowerPoint Presentation</vt:lpstr>
      <vt:lpstr>PowerPoint Presentation</vt:lpstr>
      <vt:lpstr>Great Black-backed Gull</vt:lpstr>
      <vt:lpstr>1st cycle (L) and 2nd cycle (R)</vt:lpstr>
      <vt:lpstr>PowerPoint Presentation</vt:lpstr>
      <vt:lpstr>PowerPoint Presentation</vt:lpstr>
      <vt:lpstr>Lesser Black-backed Gull</vt:lpstr>
      <vt:lpstr>1st cycle (L) and adult breeding (R)</vt:lpstr>
      <vt:lpstr>Various ages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Glaucous Gull</vt:lpstr>
      <vt:lpstr>PowerPoint Presentation</vt:lpstr>
      <vt:lpstr> 1st cyc Iceland Gull (L) and 1st cyc Glaucous Gull (R)</vt:lpstr>
      <vt:lpstr>Iceland Gull (L) and Glaucous Gull (R)</vt:lpstr>
      <vt:lpstr>Iceland Gull (L) and Glaucous Gull (R)</vt:lpstr>
      <vt:lpstr>Iceland Gull (Kumlien’s)</vt:lpstr>
      <vt:lpstr>Bonaparte’s Gull</vt:lpstr>
      <vt:lpstr>PowerPoint Presentation</vt:lpstr>
      <vt:lpstr>PowerPoint Presentation</vt:lpstr>
      <vt:lpstr>PowerPoint Presentation</vt:lpstr>
      <vt:lpstr>Wind conditions</vt:lpstr>
      <vt:lpstr>PowerPoint Presentation</vt:lpstr>
      <vt:lpstr>Franklin’s Gull (L) and Laughing Gull (R)</vt:lpstr>
      <vt:lpstr>L to R: Black-legged Kittiwake, Sabine’s Gull, Black-headed Gull</vt:lpstr>
      <vt:lpstr>Little Gull</vt:lpstr>
      <vt:lpstr>California Gull</vt:lpstr>
      <vt:lpstr>Dates of occurrence</vt:lpstr>
      <vt:lpstr>West side hotspots</vt:lpstr>
      <vt:lpstr>PowerPoint Presentation</vt:lpstr>
      <vt:lpstr>Harbor hotspots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Gulls of Cleveland</dc:title>
  <dc:creator>Apte, Gautam</dc:creator>
  <cp:lastModifiedBy>Patricia Kellner</cp:lastModifiedBy>
  <cp:revision>6</cp:revision>
  <dcterms:created xsi:type="dcterms:W3CDTF">2021-02-07T04:20:48Z</dcterms:created>
  <dcterms:modified xsi:type="dcterms:W3CDTF">2021-02-10T20:26:07Z</dcterms:modified>
</cp:coreProperties>
</file>